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K:\Jamil\YES%20Project%20(Analysis)\All%20Analysis%20YES%20projects\USAID%20Sessions\Fin\Evaluation\All%20USaid%20Institu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K:\Jamil\YES%20Project%20(Analysis)\All%20Analysis%20YES%20projects\USAID%20Sessions\Fin\Evaluation\All%20USaid%20Institu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Sheet2!$F$5</c:f>
              <c:strCache>
                <c:ptCount val="1"/>
                <c:pt idx="0">
                  <c:v>Institution &amp; Students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Sheet2!$E$6:$E$15</c:f>
              <c:strCache>
                <c:ptCount val="10"/>
                <c:pt idx="0">
                  <c:v>BUITEMS</c:v>
                </c:pt>
                <c:pt idx="1">
                  <c:v>GCCE</c:v>
                </c:pt>
                <c:pt idx="2">
                  <c:v>GGDCQ</c:v>
                </c:pt>
                <c:pt idx="3">
                  <c:v>HEDI</c:v>
                </c:pt>
                <c:pt idx="4">
                  <c:v>KIU</c:v>
                </c:pt>
                <c:pt idx="5">
                  <c:v>NCCS Glt</c:v>
                </c:pt>
                <c:pt idx="6">
                  <c:v>NUML</c:v>
                </c:pt>
                <c:pt idx="7">
                  <c:v>SBK university</c:v>
                </c:pt>
                <c:pt idx="8">
                  <c:v>KMSDC</c:v>
                </c:pt>
                <c:pt idx="9">
                  <c:v>UOB</c:v>
                </c:pt>
              </c:strCache>
            </c:strRef>
          </c:cat>
          <c:val>
            <c:numRef>
              <c:f>Sheet2!$F$6:$F$15</c:f>
              <c:numCache>
                <c:formatCode>General</c:formatCode>
                <c:ptCount val="10"/>
                <c:pt idx="0">
                  <c:v>308</c:v>
                </c:pt>
                <c:pt idx="1">
                  <c:v>300</c:v>
                </c:pt>
                <c:pt idx="2">
                  <c:v>304</c:v>
                </c:pt>
                <c:pt idx="3">
                  <c:v>271</c:v>
                </c:pt>
                <c:pt idx="4">
                  <c:v>248</c:v>
                </c:pt>
                <c:pt idx="5">
                  <c:v>301</c:v>
                </c:pt>
                <c:pt idx="6">
                  <c:v>278</c:v>
                </c:pt>
                <c:pt idx="7">
                  <c:v>325</c:v>
                </c:pt>
                <c:pt idx="8">
                  <c:v>307</c:v>
                </c:pt>
                <c:pt idx="9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96-4C7A-A6B8-73D1D809EEA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46304848"/>
        <c:axId val="1856078384"/>
      </c:barChart>
      <c:catAx>
        <c:axId val="1846304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078384"/>
        <c:crosses val="autoZero"/>
        <c:auto val="1"/>
        <c:lblAlgn val="ctr"/>
        <c:lblOffset val="100"/>
        <c:noMultiLvlLbl val="0"/>
      </c:catAx>
      <c:valAx>
        <c:axId val="18560783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630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 b="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Sheet2!$F$218</c:f>
              <c:strCache>
                <c:ptCount val="1"/>
                <c:pt idx="0">
                  <c:v>Q.7. Would you suggest other friends to attend this session in future?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Sheet2!$E$219:$E$224</c:f>
              <c:strCache>
                <c:ptCount val="6"/>
                <c:pt idx="0">
                  <c:v>Definitely</c:v>
                </c:pt>
                <c:pt idx="1">
                  <c:v>May be</c:v>
                </c:pt>
                <c:pt idx="2">
                  <c:v>No</c:v>
                </c:pt>
                <c:pt idx="3">
                  <c:v>Just right</c:v>
                </c:pt>
                <c:pt idx="4">
                  <c:v>Long</c:v>
                </c:pt>
                <c:pt idx="5">
                  <c:v>No answer</c:v>
                </c:pt>
              </c:strCache>
            </c:strRef>
          </c:cat>
          <c:val>
            <c:numRef>
              <c:f>Sheet2!$F$219:$F$224</c:f>
              <c:numCache>
                <c:formatCode>General</c:formatCode>
                <c:ptCount val="6"/>
                <c:pt idx="0">
                  <c:v>2291</c:v>
                </c:pt>
                <c:pt idx="1">
                  <c:v>607</c:v>
                </c:pt>
                <c:pt idx="2">
                  <c:v>25</c:v>
                </c:pt>
                <c:pt idx="3">
                  <c:v>4</c:v>
                </c:pt>
                <c:pt idx="4">
                  <c:v>1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D6-423E-9A2B-C08E436F01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885504"/>
        <c:axId val="44887040"/>
      </c:barChart>
      <c:catAx>
        <c:axId val="44885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887040"/>
        <c:crosses val="autoZero"/>
        <c:auto val="1"/>
        <c:lblAlgn val="ctr"/>
        <c:lblOffset val="100"/>
        <c:noMultiLvlLbl val="0"/>
      </c:catAx>
      <c:valAx>
        <c:axId val="44887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4885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Sheet2!$F$238</c:f>
              <c:strCache>
                <c:ptCount val="1"/>
                <c:pt idx="0">
                  <c:v>Q.8. After this session, are you motivated to paerticipate in the social entrepreneurship competition in your institution?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Sheet2!$E$239:$E$243</c:f>
              <c:strCache>
                <c:ptCount val="5"/>
                <c:pt idx="0">
                  <c:v>Definitely</c:v>
                </c:pt>
                <c:pt idx="1">
                  <c:v>May be</c:v>
                </c:pt>
                <c:pt idx="2">
                  <c:v>No</c:v>
                </c:pt>
                <c:pt idx="3">
                  <c:v>Just right</c:v>
                </c:pt>
                <c:pt idx="4">
                  <c:v>No answer</c:v>
                </c:pt>
              </c:strCache>
            </c:strRef>
          </c:cat>
          <c:val>
            <c:numRef>
              <c:f>Sheet2!$F$239:$F$243</c:f>
              <c:numCache>
                <c:formatCode>General</c:formatCode>
                <c:ptCount val="5"/>
                <c:pt idx="0">
                  <c:v>2162</c:v>
                </c:pt>
                <c:pt idx="1">
                  <c:v>708</c:v>
                </c:pt>
                <c:pt idx="2">
                  <c:v>50</c:v>
                </c:pt>
                <c:pt idx="3">
                  <c:v>1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25-414C-8C63-4947A56DCE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936576"/>
        <c:axId val="44942464"/>
      </c:barChart>
      <c:catAx>
        <c:axId val="44936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942464"/>
        <c:crosses val="autoZero"/>
        <c:auto val="1"/>
        <c:lblAlgn val="ctr"/>
        <c:lblOffset val="100"/>
        <c:noMultiLvlLbl val="0"/>
      </c:catAx>
      <c:valAx>
        <c:axId val="44942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493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Sheet2!$F$27</c:f>
              <c:strCache>
                <c:ptCount val="1"/>
                <c:pt idx="0">
                  <c:v>Age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Sheet2!$E$28:$E$32</c:f>
              <c:strCache>
                <c:ptCount val="5"/>
                <c:pt idx="0">
                  <c:v>15-20</c:v>
                </c:pt>
                <c:pt idx="1">
                  <c:v>21-25</c:v>
                </c:pt>
                <c:pt idx="2">
                  <c:v>26-30</c:v>
                </c:pt>
                <c:pt idx="3">
                  <c:v>31-35</c:v>
                </c:pt>
                <c:pt idx="4">
                  <c:v>36-40</c:v>
                </c:pt>
              </c:strCache>
            </c:strRef>
          </c:cat>
          <c:val>
            <c:numRef>
              <c:f>Sheet2!$F$28:$F$32</c:f>
              <c:numCache>
                <c:formatCode>General</c:formatCode>
                <c:ptCount val="5"/>
                <c:pt idx="0">
                  <c:v>755</c:v>
                </c:pt>
                <c:pt idx="1">
                  <c:v>1081</c:v>
                </c:pt>
                <c:pt idx="2">
                  <c:v>187</c:v>
                </c:pt>
                <c:pt idx="3">
                  <c:v>37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4C-452A-9282-677B88AE2E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249024"/>
        <c:axId val="145339136"/>
      </c:barChart>
      <c:catAx>
        <c:axId val="145249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5339136"/>
        <c:crosses val="autoZero"/>
        <c:auto val="1"/>
        <c:lblAlgn val="ctr"/>
        <c:lblOffset val="100"/>
        <c:noMultiLvlLbl val="0"/>
      </c:catAx>
      <c:valAx>
        <c:axId val="145339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5249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Sheet2!$F$49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Sheet2!$E$50:$E$52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No answer</c:v>
                </c:pt>
              </c:strCache>
            </c:strRef>
          </c:cat>
          <c:val>
            <c:numRef>
              <c:f>Sheet2!$F$50:$F$52</c:f>
              <c:numCache>
                <c:formatCode>General</c:formatCode>
                <c:ptCount val="3"/>
                <c:pt idx="0">
                  <c:v>1296</c:v>
                </c:pt>
                <c:pt idx="1">
                  <c:v>1541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FC-45C7-B4C1-A927BB0E69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561472"/>
        <c:axId val="149099264"/>
      </c:barChart>
      <c:catAx>
        <c:axId val="14556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9099264"/>
        <c:crosses val="autoZero"/>
        <c:auto val="1"/>
        <c:lblAlgn val="ctr"/>
        <c:lblOffset val="100"/>
        <c:noMultiLvlLbl val="0"/>
      </c:catAx>
      <c:valAx>
        <c:axId val="149099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5561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Sheet2!$F$104</c:f>
              <c:strCache>
                <c:ptCount val="1"/>
                <c:pt idx="0">
                  <c:v>Q.1. How relevent do you think the session was to addressing your needs?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Sheet2!$E$105:$E$110</c:f>
              <c:strCache>
                <c:ptCount val="6"/>
                <c:pt idx="0">
                  <c:v>Very Relevant</c:v>
                </c:pt>
                <c:pt idx="1">
                  <c:v>Somewhat Relevent</c:v>
                </c:pt>
                <c:pt idx="2">
                  <c:v>Mostly Relevent</c:v>
                </c:pt>
                <c:pt idx="3">
                  <c:v>Not Relevant</c:v>
                </c:pt>
                <c:pt idx="4">
                  <c:v>Very Useful</c:v>
                </c:pt>
                <c:pt idx="5">
                  <c:v>No answer</c:v>
                </c:pt>
              </c:strCache>
            </c:strRef>
          </c:cat>
          <c:val>
            <c:numRef>
              <c:f>Sheet2!$F$105:$F$110</c:f>
              <c:numCache>
                <c:formatCode>General</c:formatCode>
                <c:ptCount val="6"/>
                <c:pt idx="0">
                  <c:v>952</c:v>
                </c:pt>
                <c:pt idx="1">
                  <c:v>396</c:v>
                </c:pt>
                <c:pt idx="2">
                  <c:v>1532</c:v>
                </c:pt>
                <c:pt idx="3">
                  <c:v>38</c:v>
                </c:pt>
                <c:pt idx="4">
                  <c:v>2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7-4C40-AC9B-7F194DF858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032896"/>
        <c:axId val="164057856"/>
      </c:barChart>
      <c:catAx>
        <c:axId val="16403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4057856"/>
        <c:crosses val="autoZero"/>
        <c:auto val="1"/>
        <c:lblAlgn val="ctr"/>
        <c:lblOffset val="100"/>
        <c:noMultiLvlLbl val="0"/>
      </c:catAx>
      <c:valAx>
        <c:axId val="164057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4032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Sheet2!$F$123</c:f>
              <c:strCache>
                <c:ptCount val="1"/>
                <c:pt idx="0">
                  <c:v>Q.2. Overall, how useful did you find the session?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Sheet2!$E$124:$E$131</c:f>
              <c:strCache>
                <c:ptCount val="8"/>
                <c:pt idx="0">
                  <c:v>Mostly Useful</c:v>
                </c:pt>
                <c:pt idx="1">
                  <c:v>Very Useful</c:v>
                </c:pt>
                <c:pt idx="2">
                  <c:v>Somewhat Useful</c:v>
                </c:pt>
                <c:pt idx="3">
                  <c:v>Not Useful</c:v>
                </c:pt>
                <c:pt idx="4">
                  <c:v>Mostly Relevent</c:v>
                </c:pt>
                <c:pt idx="5">
                  <c:v>Somewhat Relevent</c:v>
                </c:pt>
                <c:pt idx="6">
                  <c:v>Very Relevant</c:v>
                </c:pt>
                <c:pt idx="7">
                  <c:v>No answer</c:v>
                </c:pt>
              </c:strCache>
            </c:strRef>
          </c:cat>
          <c:val>
            <c:numRef>
              <c:f>Sheet2!$F$124:$F$131</c:f>
              <c:numCache>
                <c:formatCode>General</c:formatCode>
                <c:ptCount val="8"/>
                <c:pt idx="0">
                  <c:v>1309</c:v>
                </c:pt>
                <c:pt idx="1">
                  <c:v>1071</c:v>
                </c:pt>
                <c:pt idx="2">
                  <c:v>445</c:v>
                </c:pt>
                <c:pt idx="3">
                  <c:v>68</c:v>
                </c:pt>
                <c:pt idx="4">
                  <c:v>35</c:v>
                </c:pt>
                <c:pt idx="5">
                  <c:v>3</c:v>
                </c:pt>
                <c:pt idx="6">
                  <c:v>2</c:v>
                </c:pt>
                <c:pt idx="7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2-4B56-9951-2AD40A3AC1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8819584"/>
        <c:axId val="219045248"/>
      </c:barChart>
      <c:catAx>
        <c:axId val="21881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500"/>
            </a:pPr>
            <a:endParaRPr lang="en-US"/>
          </a:p>
        </c:txPr>
        <c:crossAx val="219045248"/>
        <c:crosses val="autoZero"/>
        <c:auto val="1"/>
        <c:lblAlgn val="ctr"/>
        <c:lblOffset val="100"/>
        <c:noMultiLvlLbl val="0"/>
      </c:catAx>
      <c:valAx>
        <c:axId val="219045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881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Sheet2!$F$141</c:f>
              <c:strCache>
                <c:ptCount val="1"/>
                <c:pt idx="0">
                  <c:v>Q.3. How was the content of the session and reference material?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Sheet2!$E$142:$E$147</c:f>
              <c:strCache>
                <c:ptCount val="6"/>
                <c:pt idx="0">
                  <c:v>Mostly Useful</c:v>
                </c:pt>
                <c:pt idx="1">
                  <c:v>Very Useful</c:v>
                </c:pt>
                <c:pt idx="2">
                  <c:v>Not Useful</c:v>
                </c:pt>
                <c:pt idx="3">
                  <c:v>Somewhat Useful</c:v>
                </c:pt>
                <c:pt idx="4">
                  <c:v>Very Relevant</c:v>
                </c:pt>
                <c:pt idx="5">
                  <c:v>No answer</c:v>
                </c:pt>
              </c:strCache>
            </c:strRef>
          </c:cat>
          <c:val>
            <c:numRef>
              <c:f>Sheet2!$F$142:$F$147</c:f>
              <c:numCache>
                <c:formatCode>General</c:formatCode>
                <c:ptCount val="6"/>
                <c:pt idx="0">
                  <c:v>1483</c:v>
                </c:pt>
                <c:pt idx="1">
                  <c:v>822</c:v>
                </c:pt>
                <c:pt idx="2">
                  <c:v>41</c:v>
                </c:pt>
                <c:pt idx="3">
                  <c:v>567</c:v>
                </c:pt>
                <c:pt idx="4">
                  <c:v>2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6-4896-AB45-8C175433BF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3869312"/>
        <c:axId val="234110976"/>
      </c:barChart>
      <c:catAx>
        <c:axId val="23386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110976"/>
        <c:crosses val="autoZero"/>
        <c:auto val="1"/>
        <c:lblAlgn val="ctr"/>
        <c:lblOffset val="100"/>
        <c:noMultiLvlLbl val="0"/>
      </c:catAx>
      <c:valAx>
        <c:axId val="234110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386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Sheet2!$F$160</c:f>
              <c:strCache>
                <c:ptCount val="1"/>
                <c:pt idx="0">
                  <c:v>Q.4. How were the skills taught during the session?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Sheet2!$E$161:$E$165</c:f>
              <c:strCache>
                <c:ptCount val="5"/>
                <c:pt idx="0">
                  <c:v>Very Useful</c:v>
                </c:pt>
                <c:pt idx="1">
                  <c:v>Somewhat Useful</c:v>
                </c:pt>
                <c:pt idx="2">
                  <c:v>Mostly Useful</c:v>
                </c:pt>
                <c:pt idx="3">
                  <c:v>Not Useful</c:v>
                </c:pt>
                <c:pt idx="4">
                  <c:v>No answer</c:v>
                </c:pt>
              </c:strCache>
            </c:strRef>
          </c:cat>
          <c:val>
            <c:numRef>
              <c:f>Sheet2!$F$161:$F$165</c:f>
              <c:numCache>
                <c:formatCode>General</c:formatCode>
                <c:ptCount val="5"/>
                <c:pt idx="0">
                  <c:v>1138</c:v>
                </c:pt>
                <c:pt idx="1">
                  <c:v>437</c:v>
                </c:pt>
                <c:pt idx="2">
                  <c:v>1273</c:v>
                </c:pt>
                <c:pt idx="3">
                  <c:v>69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98-4392-8B15-D282F5D0F8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7201664"/>
        <c:axId val="44557056"/>
      </c:barChart>
      <c:catAx>
        <c:axId val="2372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557056"/>
        <c:crosses val="autoZero"/>
        <c:auto val="1"/>
        <c:lblAlgn val="ctr"/>
        <c:lblOffset val="100"/>
        <c:noMultiLvlLbl val="0"/>
      </c:catAx>
      <c:valAx>
        <c:axId val="44557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72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Sheet2!$F$179</c:f>
              <c:strCache>
                <c:ptCount val="1"/>
                <c:pt idx="0">
                  <c:v>Q.5. What do you think about the way in which the session was conducted?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Sheet2!$E$180:$E$184</c:f>
              <c:strCache>
                <c:ptCount val="5"/>
                <c:pt idx="0">
                  <c:v>Mostly Useful</c:v>
                </c:pt>
                <c:pt idx="1">
                  <c:v>Very Useful</c:v>
                </c:pt>
                <c:pt idx="2">
                  <c:v>Somewhat Useful</c:v>
                </c:pt>
                <c:pt idx="3">
                  <c:v>Not Useful</c:v>
                </c:pt>
                <c:pt idx="4">
                  <c:v>No answer</c:v>
                </c:pt>
              </c:strCache>
            </c:strRef>
          </c:cat>
          <c:val>
            <c:numRef>
              <c:f>Sheet2!$F$180:$F$184</c:f>
              <c:numCache>
                <c:formatCode>General</c:formatCode>
                <c:ptCount val="5"/>
                <c:pt idx="0">
                  <c:v>1237</c:v>
                </c:pt>
                <c:pt idx="1">
                  <c:v>1054</c:v>
                </c:pt>
                <c:pt idx="2">
                  <c:v>594</c:v>
                </c:pt>
                <c:pt idx="3">
                  <c:v>26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32-4D61-9A4C-2B9ECAE5DC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745856"/>
        <c:axId val="44747392"/>
      </c:barChart>
      <c:catAx>
        <c:axId val="44745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747392"/>
        <c:crosses val="autoZero"/>
        <c:auto val="1"/>
        <c:lblAlgn val="ctr"/>
        <c:lblOffset val="100"/>
        <c:noMultiLvlLbl val="0"/>
      </c:catAx>
      <c:valAx>
        <c:axId val="44747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4745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Sheet2!$F$200</c:f>
              <c:strCache>
                <c:ptCount val="1"/>
                <c:pt idx="0">
                  <c:v>Q.6. How was the time duration of the session?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Sheet2!$E$201:$E$205</c:f>
              <c:strCache>
                <c:ptCount val="5"/>
                <c:pt idx="0">
                  <c:v>Just right</c:v>
                </c:pt>
                <c:pt idx="1">
                  <c:v>Long</c:v>
                </c:pt>
                <c:pt idx="2">
                  <c:v>Short</c:v>
                </c:pt>
                <c:pt idx="3">
                  <c:v>Somewhat Useful</c:v>
                </c:pt>
                <c:pt idx="4">
                  <c:v>No answer</c:v>
                </c:pt>
              </c:strCache>
            </c:strRef>
          </c:cat>
          <c:val>
            <c:numRef>
              <c:f>Sheet2!$F$201:$F$205</c:f>
              <c:numCache>
                <c:formatCode>General</c:formatCode>
                <c:ptCount val="5"/>
                <c:pt idx="0">
                  <c:v>2160</c:v>
                </c:pt>
                <c:pt idx="1">
                  <c:v>591</c:v>
                </c:pt>
                <c:pt idx="2">
                  <c:v>168</c:v>
                </c:pt>
                <c:pt idx="3">
                  <c:v>1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3-415E-9818-4BB14E4B69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825600"/>
        <c:axId val="44847872"/>
      </c:barChart>
      <c:catAx>
        <c:axId val="448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847872"/>
        <c:crosses val="autoZero"/>
        <c:auto val="1"/>
        <c:lblAlgn val="ctr"/>
        <c:lblOffset val="100"/>
        <c:noMultiLvlLbl val="0"/>
      </c:catAx>
      <c:valAx>
        <c:axId val="44847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48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96A5-B3CA-4657-92B9-6A8A91FD2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CD546-D713-438E-99C2-3AD785A7D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05DCF-6E75-4CB0-A553-01CCE7D6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F20E5-B068-47D6-99DB-EDAC2061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EE7BA-3406-4544-A170-F031DB85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23F78-CCBB-4704-86C3-BAC0A502A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AA298-0B66-4211-9BDE-6A2049CAC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127A4-81F9-4DE8-BB0F-BEF1B127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9A5E3-146E-4AF8-804F-76D4591E5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A2218-19C4-4341-BC1A-97A866D8C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7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66AB23-FED8-4D35-80AC-E18921A9A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84DC3-3D39-4607-841E-592552804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243A0-FFBB-4D42-A7F4-6909AA84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C4E64-FAD6-4FF1-A136-09492EC10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BB7B9-D85A-421B-9271-0BDE5FEA3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2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3CEB2-66D0-4FA6-9F1C-13C002F44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26D60-8DB6-426E-A0D9-739485F99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231B4-A8D5-4D3B-B6F3-A84E908D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327BE-C2EB-4AE2-8960-A4729EC34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F45EC-2EF2-4EE3-B9BA-69053A00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2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9133B-4C51-49E0-8B9D-22D00B4BF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B7ACE-F34D-488A-B5B2-E024393E7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FA0CC-C12B-4858-985B-2AC3FA67D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A888-0D6C-493D-AC41-8209BBE6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63ADD-BC50-4626-946F-6E35AB9B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6CD6-36F2-45DE-B17C-BD933D13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DC616-D6A2-4361-9B5F-5FAEEA7DD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F0FAC-D00D-40BF-B9B9-AAF34E4D4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AE032-9F49-457F-A28A-40DF76626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867EA-2308-45E9-ADC4-C29F5543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C560B-DC8B-4018-82F2-A8C5363C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2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BC27-6A1A-4868-A658-65855232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CBCB5-8D30-4C72-8E6F-EF8586F2E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77E4B-7940-4A46-89A2-05390F5DF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FA5B3B-F804-4A62-8776-9948B44C3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09D96E-7B72-4238-AE44-367F12E72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24E3BC-15AB-4AFC-882C-A389ED16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0317B-3040-4220-83A4-1C8AC84FD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FC14A5-6BFA-4BC4-8242-F72AFF6D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7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6ECBA-427D-48A3-84B8-619041482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8A3169-331B-4408-883E-682577C35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FF209-7D1B-4A27-B930-A7499480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2B57D-BEEA-48D7-AE97-47BA9C38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0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EB6A3-C7E9-44CF-B73C-299206BCE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BF5CC-9918-494A-A16C-2FC4E75A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B6090-B46D-4048-B873-4F9B6D4EA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3A657-4F1C-4BCF-90A5-9CE13572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B548C-0ADA-4331-A868-C45C4AAF1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457BD-9E7C-49A7-B0F3-983196A5F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E0125-AAC3-44D6-B037-5773DCDA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15AEB-C62A-404F-9107-9BDE1DD80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2E96E-22BB-469D-B92B-4978E23C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8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912B-6E2E-4E9A-B8EA-D695E6FD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56E416-E5B3-4293-B833-CE95417DC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63ED9-1611-4C5E-AC48-AF97E636E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BC577-8262-4EFF-8A9F-DCCF89ABE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71612-9809-46F3-AC07-CC7D4323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93A72-5609-4AFF-9A1E-5D158A53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6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B7C25-E299-4135-89C0-F77AA1A8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97036-418C-4390-AD4A-09D7E347C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03E63-D489-42E9-AC52-37A24F78C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837C-5C82-49A2-B897-08EA5CF27569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CCE86-C486-495A-A3EF-E9293C647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8B5A3-06F7-47ED-AF97-DB71194B0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D68E-8EEF-4CFF-B803-9C2EE1D4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8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0BEAA-4E00-4EDB-A340-F336E7396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627" y="1246120"/>
            <a:ext cx="10727140" cy="165576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Gilgit Baltistan and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Balochistan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C0533-962F-4F64-ABB4-6FF2FCEFE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1666"/>
            <a:ext cx="9144000" cy="1655762"/>
          </a:xfrm>
        </p:spPr>
        <p:txBody>
          <a:bodyPr/>
          <a:lstStyle/>
          <a:p>
            <a:r>
              <a:rPr lang="en-US" dirty="0"/>
              <a:t>Evaluation of Advancing Youth Social Entrepreneurship in Higher Education Project</a:t>
            </a:r>
          </a:p>
        </p:txBody>
      </p:sp>
    </p:spTree>
    <p:extLst>
      <p:ext uri="{BB962C8B-B14F-4D97-AF65-F5344CB8AC3E}">
        <p14:creationId xmlns:p14="http://schemas.microsoft.com/office/powerpoint/2010/main" val="1575237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092022"/>
              </p:ext>
            </p:extLst>
          </p:nvPr>
        </p:nvGraphicFramePr>
        <p:xfrm>
          <a:off x="435429" y="424543"/>
          <a:ext cx="11266714" cy="59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174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656059"/>
              </p:ext>
            </p:extLst>
          </p:nvPr>
        </p:nvGraphicFramePr>
        <p:xfrm>
          <a:off x="457199" y="468087"/>
          <a:ext cx="11234057" cy="5987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301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643097"/>
              </p:ext>
            </p:extLst>
          </p:nvPr>
        </p:nvGraphicFramePr>
        <p:xfrm>
          <a:off x="587829" y="587829"/>
          <a:ext cx="10972800" cy="5780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350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6B21F-908B-44BA-9627-3FF7A281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Institutes &amp; Students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C9AA80-1CF4-4985-BC3F-B043C9743D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1907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27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A72C-C09B-4FC3-9F17-DAED34DE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Age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7158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71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844187"/>
              </p:ext>
            </p:extLst>
          </p:nvPr>
        </p:nvGraphicFramePr>
        <p:xfrm>
          <a:off x="838200" y="491319"/>
          <a:ext cx="10515600" cy="5685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95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874173"/>
              </p:ext>
            </p:extLst>
          </p:nvPr>
        </p:nvGraphicFramePr>
        <p:xfrm>
          <a:off x="838200" y="300251"/>
          <a:ext cx="10515600" cy="5876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696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594769"/>
              </p:ext>
            </p:extLst>
          </p:nvPr>
        </p:nvGraphicFramePr>
        <p:xfrm>
          <a:off x="522513" y="522513"/>
          <a:ext cx="11051177" cy="579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21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575746"/>
              </p:ext>
            </p:extLst>
          </p:nvPr>
        </p:nvGraphicFramePr>
        <p:xfrm>
          <a:off x="533399" y="522514"/>
          <a:ext cx="11179629" cy="5910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808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2106"/>
              </p:ext>
            </p:extLst>
          </p:nvPr>
        </p:nvGraphicFramePr>
        <p:xfrm>
          <a:off x="489857" y="478970"/>
          <a:ext cx="11168743" cy="5921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687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999270"/>
              </p:ext>
            </p:extLst>
          </p:nvPr>
        </p:nvGraphicFramePr>
        <p:xfrm>
          <a:off x="424543" y="511629"/>
          <a:ext cx="11342914" cy="592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679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147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Gilgit Baltistan and Balochistan</vt:lpstr>
      <vt:lpstr>Institutes &amp; Students</vt:lpstr>
      <vt:lpstr>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Gilgit Baltistan and Balochistan</dc:title>
  <dc:creator>Jawad Ali</dc:creator>
  <cp:lastModifiedBy>Jawad Ali</cp:lastModifiedBy>
  <cp:revision>5</cp:revision>
  <dcterms:created xsi:type="dcterms:W3CDTF">2020-04-28T04:57:01Z</dcterms:created>
  <dcterms:modified xsi:type="dcterms:W3CDTF">2020-04-28T06:08:12Z</dcterms:modified>
</cp:coreProperties>
</file>